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3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048" autoAdjust="0"/>
    <p:restoredTop sz="99818" autoAdjust="0"/>
  </p:normalViewPr>
  <p:slideViewPr>
    <p:cSldViewPr snapToGrid="0" snapToObjects="1">
      <p:cViewPr>
        <p:scale>
          <a:sx n="113" d="100"/>
          <a:sy n="113" d="100"/>
        </p:scale>
        <p:origin x="88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4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0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6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7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5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03AE1-8533-C643-93CC-F089EC69A54E}" type="datetimeFigureOut">
              <a:rPr lang="en-US" smtClean="0"/>
              <a:t>4/19/20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C9FC7-D6D0-1A4F-B974-BCE4EDD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tiff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8" y="266968"/>
            <a:ext cx="49276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85" y="1071233"/>
            <a:ext cx="7708900" cy="113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81" y="2438597"/>
            <a:ext cx="7313854" cy="33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5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1" y="266145"/>
            <a:ext cx="5092700" cy="44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14" y="944525"/>
            <a:ext cx="25527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0" y="1618973"/>
            <a:ext cx="6375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-10758"/>
            <a:ext cx="824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49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2400" cy="323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8474"/>
            <a:ext cx="9144000" cy="30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28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8" y="278845"/>
            <a:ext cx="60960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71" y="1272608"/>
            <a:ext cx="7381433" cy="507648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919296"/>
              </p:ext>
            </p:extLst>
          </p:nvPr>
        </p:nvGraphicFramePr>
        <p:xfrm>
          <a:off x="6440488" y="206375"/>
          <a:ext cx="26797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5" imgW="2679700" imgH="1181100" progId="Equation.3">
                  <p:embed/>
                </p:oleObj>
              </mc:Choice>
              <mc:Fallback>
                <p:oleObj name="Equation" r:id="rId5" imgW="26797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0488" y="206375"/>
                        <a:ext cx="26797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097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4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91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09" y="169357"/>
            <a:ext cx="48133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401"/>
            <a:ext cx="9144000" cy="1210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5900"/>
            <a:ext cx="9144000" cy="132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4627689"/>
            <a:ext cx="81407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935"/>
            <a:ext cx="9144000" cy="119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33" y="4400242"/>
            <a:ext cx="6631700" cy="220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80" y="3515860"/>
            <a:ext cx="4220585" cy="884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0020" y="3778768"/>
            <a:ext cx="270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heat of reaction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8681" y="252400"/>
            <a:ext cx="270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heat of reaction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6177"/>
            <a:ext cx="9144000" cy="169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4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2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2162" y="6290726"/>
            <a:ext cx="54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-7.5</a:t>
            </a:r>
          </a:p>
        </p:txBody>
      </p:sp>
    </p:spTree>
    <p:extLst>
      <p:ext uri="{BB962C8B-B14F-4D97-AF65-F5344CB8AC3E}">
        <p14:creationId xmlns:p14="http://schemas.microsoft.com/office/powerpoint/2010/main" val="4806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6" y="109622"/>
            <a:ext cx="7225430" cy="3886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52" y="4017926"/>
            <a:ext cx="7479960" cy="27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9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3" y="187311"/>
            <a:ext cx="63754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970"/>
            <a:ext cx="9144000" cy="1365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8551"/>
            <a:ext cx="9144000" cy="2665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3571" y="350351"/>
            <a:ext cx="4334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all species same size and all g or all l</a:t>
            </a:r>
          </a:p>
          <a:p>
            <a:r>
              <a:rPr lang="en-US" dirty="0"/>
              <a:t>Assume </a:t>
            </a:r>
            <a:r>
              <a:rPr lang="el-GR" dirty="0">
                <a:latin typeface="Symbol" charset="2"/>
                <a:cs typeface="Symbol" charset="2"/>
              </a:rPr>
              <a:t>Δ</a:t>
            </a:r>
            <a:r>
              <a:rPr lang="en-US" dirty="0" err="1"/>
              <a:t>Cp</a:t>
            </a:r>
            <a:r>
              <a:rPr lang="en-US" dirty="0"/>
              <a:t> = 0</a:t>
            </a:r>
          </a:p>
          <a:p>
            <a:r>
              <a:rPr lang="en-US" dirty="0"/>
              <a:t>So J =</a:t>
            </a:r>
            <a:r>
              <a:rPr lang="el-GR" dirty="0">
                <a:latin typeface="Symbol" charset="2"/>
                <a:cs typeface="Symbol" charset="2"/>
              </a:rPr>
              <a:t>Δ</a:t>
            </a:r>
            <a:r>
              <a:rPr lang="en-US" dirty="0"/>
              <a:t>H</a:t>
            </a:r>
            <a:r>
              <a:rPr lang="en-US" baseline="-25000" dirty="0"/>
              <a:t>R</a:t>
            </a:r>
            <a:r>
              <a:rPr lang="en-US" baseline="3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1888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5710" y="1171522"/>
            <a:ext cx="6766884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constant 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How fast will the reaction proceed?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Activation Energy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reaction.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Arrhenius (1890’s) (Forced global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warming predicted 1896)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Eyring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Polanyi, Evans Rate Theory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in a gas tank does not explode due to kinetic limitations.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is reactive but kinetically stable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equilibrium constant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Will the reaction proceed?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Endergonic, Exergonic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Endothermic, Exothermic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What are the equilibrium concentrations?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Gibbs free energy change in the reaction.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in an engine can ideally produce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46.4 MJ/kg at equilibrium.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Gasoline is not thermodynamically stable.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236780"/>
              </p:ext>
            </p:extLst>
          </p:nvPr>
        </p:nvGraphicFramePr>
        <p:xfrm>
          <a:off x="5178425" y="1114024"/>
          <a:ext cx="34417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3" imgW="3441700" imgH="1625600" progId="Equation.3">
                  <p:embed/>
                </p:oleObj>
              </mc:Choice>
              <mc:Fallback>
                <p:oleObj name="Equation" r:id="rId3" imgW="3441700" imgH="162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8425" y="1114024"/>
                        <a:ext cx="3441700" cy="162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5534" y="394154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Constant vs. Equilibrium Constant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A76A22-BB37-A84E-97A5-A673C4AD912B}"/>
              </a:ext>
            </a:extLst>
          </p:cNvPr>
          <p:cNvGrpSpPr/>
          <p:nvPr/>
        </p:nvGrpSpPr>
        <p:grpSpPr>
          <a:xfrm>
            <a:off x="6130242" y="3715731"/>
            <a:ext cx="1939409" cy="1587500"/>
            <a:chOff x="6130242" y="3715731"/>
            <a:chExt cx="1939409" cy="158750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9870975"/>
                </p:ext>
              </p:extLst>
            </p:nvPr>
          </p:nvGraphicFramePr>
          <p:xfrm>
            <a:off x="6164651" y="3715731"/>
            <a:ext cx="1905000" cy="158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Equation" r:id="rId5" imgW="1905000" imgH="1587500" progId="Equation.3">
                    <p:embed/>
                  </p:oleObj>
                </mc:Choice>
                <mc:Fallback>
                  <p:oleObj name="Equation" r:id="rId5" imgW="1905000" imgH="158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64651" y="3715731"/>
                          <a:ext cx="1905000" cy="158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CAFFC0-F896-DA42-84AF-4244D44003C7}"/>
                </a:ext>
              </a:extLst>
            </p:cNvPr>
            <p:cNvSpPr/>
            <p:nvPr/>
          </p:nvSpPr>
          <p:spPr>
            <a:xfrm>
              <a:off x="6181872" y="4509674"/>
              <a:ext cx="197057" cy="249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4C9B2F-864C-3C4C-8C8F-C4539AA3308A}"/>
                </a:ext>
              </a:extLst>
            </p:cNvPr>
            <p:cNvSpPr txBox="1"/>
            <p:nvPr/>
          </p:nvSpPr>
          <p:spPr>
            <a:xfrm flipH="1">
              <a:off x="6130242" y="4506746"/>
              <a:ext cx="4093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984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9144000" cy="3890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0" y="5363768"/>
            <a:ext cx="1498600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519" y="566194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17.4</a:t>
            </a:r>
          </a:p>
        </p:txBody>
      </p:sp>
    </p:spTree>
    <p:extLst>
      <p:ext uri="{BB962C8B-B14F-4D97-AF65-F5344CB8AC3E}">
        <p14:creationId xmlns:p14="http://schemas.microsoft.com/office/powerpoint/2010/main" val="176939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7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4" y="198701"/>
            <a:ext cx="60452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187665"/>
            <a:ext cx="6502400" cy="424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0573"/>
            <a:ext cx="9144000" cy="5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3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8" y="237242"/>
            <a:ext cx="5981700" cy="54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503"/>
            <a:ext cx="9144000" cy="3757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1152"/>
            <a:ext cx="9144000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2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452"/>
            <a:ext cx="9144000" cy="55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4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41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4158" y="2859076"/>
            <a:ext cx="196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17.6 excel</a:t>
            </a:r>
          </a:p>
        </p:txBody>
      </p:sp>
    </p:spTree>
    <p:extLst>
      <p:ext uri="{BB962C8B-B14F-4D97-AF65-F5344CB8AC3E}">
        <p14:creationId xmlns:p14="http://schemas.microsoft.com/office/powerpoint/2010/main" val="277289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81"/>
            <a:ext cx="9144000" cy="919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34"/>
            <a:ext cx="9144000" cy="21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4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4171"/>
            <a:ext cx="9144000" cy="1110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662" y="1661898"/>
            <a:ext cx="2171905" cy="3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6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57" y="0"/>
            <a:ext cx="6875106" cy="2720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503" y="2582901"/>
            <a:ext cx="6877843" cy="4357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1636" y="2125512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baseline="300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6404" y="2356043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6145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33"/>
            <a:ext cx="9144000" cy="1677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2011"/>
            <a:ext cx="9144000" cy="8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98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47" y="224101"/>
            <a:ext cx="59309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685"/>
            <a:ext cx="9144000" cy="939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99" y="1368320"/>
            <a:ext cx="7479962" cy="5294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2AAC6-FA09-154B-B4E8-08CF92ACC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96" b="-1"/>
          <a:stretch/>
        </p:blipFill>
        <p:spPr>
          <a:xfrm>
            <a:off x="5873899" y="643201"/>
            <a:ext cx="2140548" cy="3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8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50"/>
            <a:ext cx="9144000" cy="24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3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899"/>
            <a:ext cx="9144000" cy="2277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9126"/>
            <a:ext cx="9144000" cy="21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0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51" y="492395"/>
            <a:ext cx="5188789" cy="742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1" y="307748"/>
            <a:ext cx="4838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4387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948" y="680282"/>
            <a:ext cx="238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Section From </a:t>
            </a:r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2181828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68"/>
            <a:ext cx="9144000" cy="1974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5341"/>
            <a:ext cx="9144000" cy="4039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248" y="2800564"/>
            <a:ext cx="2171905" cy="3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8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211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376" y="1642307"/>
            <a:ext cx="95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Kcalc.xls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88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77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729"/>
            <a:ext cx="9144000" cy="533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90" y="3015516"/>
            <a:ext cx="7644176" cy="3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1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04" y="242055"/>
            <a:ext cx="50038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700"/>
            <a:ext cx="9144000" cy="30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04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3" y="182057"/>
            <a:ext cx="50165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514" y="4059156"/>
            <a:ext cx="4655476" cy="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4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86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5"/>
            <a:ext cx="9144000" cy="2308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1354"/>
            <a:ext cx="9144000" cy="3744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6350000"/>
            <a:ext cx="74803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BCC95-208E-724F-91B8-DFD3EAC30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878" y="1315258"/>
            <a:ext cx="979842" cy="8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8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53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27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678"/>
            <a:ext cx="9144000" cy="15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2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90" y="218847"/>
            <a:ext cx="4762500" cy="49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593"/>
            <a:ext cx="9144000" cy="1088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4028"/>
            <a:ext cx="9144000" cy="121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9" y="3290699"/>
            <a:ext cx="8186432" cy="2036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09" y="5317497"/>
            <a:ext cx="7972603" cy="15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42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7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07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7" y="202204"/>
            <a:ext cx="5994400" cy="41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781"/>
            <a:ext cx="9144000" cy="534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246"/>
            <a:ext cx="9144000" cy="56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61548"/>
            <a:ext cx="9144000" cy="495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57376"/>
            <a:ext cx="9144000" cy="565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23103"/>
            <a:ext cx="9144000" cy="8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48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4" y="147460"/>
            <a:ext cx="3416300" cy="43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159"/>
            <a:ext cx="9144000" cy="16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88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7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8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29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12" y="2329241"/>
            <a:ext cx="7216478" cy="45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5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173"/>
            <a:ext cx="9144000" cy="342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466"/>
            <a:ext cx="9144000" cy="19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48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92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E408C-23E8-9F4E-B1BF-5DD0A3AFB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31"/>
          <a:stretch/>
        </p:blipFill>
        <p:spPr>
          <a:xfrm>
            <a:off x="3740150" y="1612900"/>
            <a:ext cx="25781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7FB359-1B65-354C-9504-CBC465B70141}"/>
              </a:ext>
            </a:extLst>
          </p:cNvPr>
          <p:cNvSpPr txBox="1"/>
          <p:nvPr/>
        </p:nvSpPr>
        <p:spPr>
          <a:xfrm>
            <a:off x="5626100" y="2547719"/>
            <a:ext cx="2700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molar for pure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1;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2931005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5" y="125563"/>
            <a:ext cx="50038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3"/>
            <a:ext cx="9144000" cy="5357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8" y="5914454"/>
            <a:ext cx="7269221" cy="3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48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29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2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83"/>
            <a:ext cx="9144000" cy="2622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9001"/>
            <a:ext cx="9144000" cy="40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90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7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61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10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3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" y="4753011"/>
            <a:ext cx="9144000" cy="17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08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04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4" y="0"/>
            <a:ext cx="22225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1" y="393700"/>
            <a:ext cx="7277100" cy="123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5600"/>
            <a:ext cx="9144000" cy="138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2163"/>
            <a:ext cx="9144000" cy="10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35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0857" y="1705429"/>
            <a:ext cx="3362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17.7</a:t>
            </a:r>
          </a:p>
          <a:p>
            <a:r>
              <a:rPr lang="en-US" dirty="0"/>
              <a:t>17.22</a:t>
            </a:r>
          </a:p>
          <a:p>
            <a:r>
              <a:rPr lang="en-US" dirty="0"/>
              <a:t>Practice Problems 17.1, 17.4, 17.9</a:t>
            </a:r>
          </a:p>
          <a:p>
            <a:r>
              <a:rPr lang="en-US" dirty="0"/>
              <a:t>Test-</a:t>
            </a:r>
            <a:r>
              <a:rPr lang="en-US" dirty="0" err="1"/>
              <a:t>yourself’s</a:t>
            </a:r>
            <a:r>
              <a:rPr lang="en-US" dirty="0"/>
              <a:t> OK but short</a:t>
            </a:r>
          </a:p>
        </p:txBody>
      </p:sp>
    </p:spTree>
    <p:extLst>
      <p:ext uri="{BB962C8B-B14F-4D97-AF65-F5344CB8AC3E}">
        <p14:creationId xmlns:p14="http://schemas.microsoft.com/office/powerpoint/2010/main" val="320019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1" y="433878"/>
            <a:ext cx="48768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600"/>
            <a:ext cx="9144000" cy="4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61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33" y="632719"/>
            <a:ext cx="7086600" cy="100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905" y="1636019"/>
            <a:ext cx="5143500" cy="87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895600"/>
            <a:ext cx="7099300" cy="105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181" y="4042594"/>
            <a:ext cx="6388100" cy="140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81" y="5690584"/>
            <a:ext cx="6985000" cy="8509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289803"/>
              </p:ext>
            </p:extLst>
          </p:nvPr>
        </p:nvGraphicFramePr>
        <p:xfrm>
          <a:off x="4097698" y="1553066"/>
          <a:ext cx="26797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8" imgW="2679700" imgH="1181100" progId="Equation.3">
                  <p:embed/>
                </p:oleObj>
              </mc:Choice>
              <mc:Fallback>
                <p:oleObj name="Equation" r:id="rId8" imgW="26797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97698" y="1553066"/>
                        <a:ext cx="26797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009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28" y="357237"/>
            <a:ext cx="4470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036952"/>
            <a:ext cx="6959600" cy="134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28" y="2583770"/>
            <a:ext cx="5278363" cy="40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304" y="2988999"/>
            <a:ext cx="5080000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0" y="4068499"/>
            <a:ext cx="6337300" cy="109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600" y="5316576"/>
            <a:ext cx="6489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0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32"/>
            <a:ext cx="9144000" cy="776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933"/>
            <a:ext cx="9144000" cy="48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1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58858</TotalTime>
  <Words>83</Words>
  <Application>Microsoft Macintosh PowerPoint</Application>
  <PresentationFormat>On-screen Show (4:3)</PresentationFormat>
  <Paragraphs>38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greg beaucage</cp:lastModifiedBy>
  <cp:revision>58</cp:revision>
  <dcterms:created xsi:type="dcterms:W3CDTF">2016-04-14T18:58:34Z</dcterms:created>
  <dcterms:modified xsi:type="dcterms:W3CDTF">2020-04-29T13:05:47Z</dcterms:modified>
</cp:coreProperties>
</file>